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44" r:id="rId2"/>
    <p:sldId id="515" r:id="rId3"/>
    <p:sldId id="506" r:id="rId4"/>
    <p:sldId id="507" r:id="rId5"/>
  </p:sldIdLst>
  <p:sldSz cx="9144000" cy="6858000" type="screen4x3"/>
  <p:notesSz cx="6797675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5486" autoAdjust="0"/>
  </p:normalViewPr>
  <p:slideViewPr>
    <p:cSldViewPr>
      <p:cViewPr varScale="1">
        <p:scale>
          <a:sx n="104" d="100"/>
          <a:sy n="104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80" y="-7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xfrm>
            <a:off x="906357" y="4689516"/>
            <a:ext cx="4984962" cy="444269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31769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solidFill>
                  <a:srgbClr val="FF0000"/>
                </a:solidFill>
              </a:rPr>
              <a:t>Наименования </a:t>
            </a:r>
            <a:r>
              <a:rPr lang="ru-RU" sz="1200" b="1" dirty="0">
                <a:solidFill>
                  <a:srgbClr val="FF0000"/>
                </a:solidFill>
              </a:rPr>
              <a:t>основных мероприятий и объектов</a:t>
            </a:r>
            <a:r>
              <a:rPr lang="ru-RU" sz="1200" dirty="0">
                <a:solidFill>
                  <a:srgbClr val="FF0000"/>
                </a:solidFill>
              </a:rPr>
              <a:t>  в МО на 2019 год. Мероприятия должны характеризоваться значимым социально-экономическим эффектом на территории на конец 2019 г. </a:t>
            </a:r>
          </a:p>
          <a:p>
            <a:r>
              <a:rPr lang="ru-RU" sz="1200" dirty="0">
                <a:solidFill>
                  <a:srgbClr val="FF0000"/>
                </a:solidFill>
              </a:rPr>
              <a:t>Сюда относятся: строительство, реконструкция, объектов,  предоставление новых видов услуг, совершенствование мат.-тех. базы, крупные социальные мероприятия и т.п.  </a:t>
            </a:r>
          </a:p>
          <a:p>
            <a:r>
              <a:rPr lang="ru-RU" sz="1200" dirty="0">
                <a:solidFill>
                  <a:srgbClr val="00B0F0"/>
                </a:solidFill>
              </a:rPr>
              <a:t>Напротив мероприятий в скобках указываем финансирование на 2019 год (если не предусмотрено – также отразить).</a:t>
            </a:r>
          </a:p>
          <a:p>
            <a:r>
              <a:rPr lang="ru-RU" sz="1200" dirty="0">
                <a:solidFill>
                  <a:srgbClr val="00B0F0"/>
                </a:solidFill>
              </a:rPr>
              <a:t>По каждому объекту необходимо дать краткую характеристику и отразить обоснование или наименование проблемы, которую он решает, например, </a:t>
            </a:r>
          </a:p>
          <a:p>
            <a:r>
              <a:rPr lang="ru-RU" sz="1200" dirty="0">
                <a:solidFill>
                  <a:srgbClr val="FF0000"/>
                </a:solidFill>
              </a:rPr>
              <a:t>«Создание фельдшерско-акушерского пункта (с. </a:t>
            </a:r>
            <a:r>
              <a:rPr lang="ru-RU" sz="1200" dirty="0" err="1">
                <a:solidFill>
                  <a:srgbClr val="FF0000"/>
                </a:solidFill>
              </a:rPr>
              <a:t>Пролейка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м.р</a:t>
            </a:r>
            <a:r>
              <a:rPr lang="ru-RU" sz="1200" dirty="0">
                <a:solidFill>
                  <a:srgbClr val="FF0000"/>
                </a:solidFill>
              </a:rPr>
              <a:t>. </a:t>
            </a:r>
            <a:r>
              <a:rPr lang="ru-RU" sz="1200" dirty="0" err="1">
                <a:solidFill>
                  <a:srgbClr val="FF0000"/>
                </a:solidFill>
              </a:rPr>
              <a:t>Елховский</a:t>
            </a:r>
            <a:r>
              <a:rPr lang="ru-RU" sz="1200" dirty="0">
                <a:solidFill>
                  <a:srgbClr val="FF0000"/>
                </a:solidFill>
              </a:rPr>
              <a:t>) для закрытия потребности в мед. услугах для населенных пунктов с численностью населения от 100 до 2000 человек. Использование картинок, </a:t>
            </a:r>
            <a:r>
              <a:rPr lang="ru-RU" sz="1200" dirty="0" err="1">
                <a:solidFill>
                  <a:srgbClr val="FF0000"/>
                </a:solidFill>
              </a:rPr>
              <a:t>инфографики</a:t>
            </a:r>
            <a:r>
              <a:rPr lang="ru-RU" sz="1200" dirty="0">
                <a:solidFill>
                  <a:srgbClr val="FF0000"/>
                </a:solidFill>
              </a:rPr>
              <a:t> приветствуется.</a:t>
            </a:r>
          </a:p>
          <a:p>
            <a:endParaRPr lang="ru-RU" sz="1200" dirty="0">
              <a:solidFill>
                <a:srgbClr val="FF00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F0000"/>
                </a:solidFill>
              </a:rPr>
              <a:t>В случае, если информации много и она не помещается на слайд 3 целиком, ее можно разбить на несколько слайдов.</a:t>
            </a:r>
          </a:p>
          <a:p>
            <a:endParaRPr lang="ru-RU" sz="12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039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Показатели из региональных составляющих федеральных</a:t>
            </a:r>
            <a:r>
              <a:rPr kumimoji="0" lang="ru-RU" sz="1200" b="1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проектов,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входящих в данный национальный проект (по данному МО). Базу заполняем.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23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-1" y="6597352"/>
            <a:ext cx="6012162" cy="1"/>
          </a:xfrm>
          <a:prstGeom prst="line">
            <a:avLst/>
          </a:prstGeom>
          <a:ln w="63500">
            <a:solidFill>
              <a:srgbClr val="0070C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2051719" y="6597352"/>
            <a:ext cx="5976666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t>Правительство Самарской области</a:t>
            </a:r>
          </a:p>
        </p:txBody>
      </p:sp>
      <p:sp>
        <p:nvSpPr>
          <p:cNvPr id="18" name="Shape 18"/>
          <p:cNvSpPr/>
          <p:nvPr/>
        </p:nvSpPr>
        <p:spPr>
          <a:xfrm>
            <a:off x="6012160" y="6597352"/>
            <a:ext cx="3131841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685800" y="1628799"/>
            <a:ext cx="8458200" cy="1470026"/>
          </a:xfrm>
          <a:prstGeom prst="rect">
            <a:avLst/>
          </a:prstGeom>
        </p:spPr>
        <p:txBody>
          <a:bodyPr/>
          <a:lstStyle>
            <a:lvl1pPr indent="0">
              <a:defRPr sz="2800" b="1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2555775" y="4077072"/>
            <a:ext cx="6400801" cy="72008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400"/>
              </a:spcBef>
              <a:buSzTx/>
              <a:buFontTx/>
              <a:buNone/>
              <a:defRPr sz="2000"/>
            </a:lvl1pPr>
          </a:lstStyle>
          <a:p>
            <a:r>
              <a:t>ПОДЗАГОЛОВОК ПРЕЗЕНТАЦИИ</a:t>
            </a:r>
          </a:p>
        </p:txBody>
      </p:sp>
      <p:pic>
        <p:nvPicPr>
          <p:cNvPr id="21" name="image1.tif" descr="самара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4623"/>
            <a:ext cx="576065" cy="626105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/>
        </p:nvSpPr>
        <p:spPr>
          <a:xfrm>
            <a:off x="683568" y="3284983"/>
            <a:ext cx="8460432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Shape 23"/>
          <p:cNvSpPr/>
          <p:nvPr/>
        </p:nvSpPr>
        <p:spPr>
          <a:xfrm>
            <a:off x="2123727" y="6669360"/>
            <a:ext cx="5616626" cy="1440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6553200" y="598805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1" y="6597352"/>
            <a:ext cx="6012162" cy="1"/>
          </a:xfrm>
          <a:prstGeom prst="line">
            <a:avLst/>
          </a:prstGeom>
          <a:ln w="63500">
            <a:solidFill>
              <a:srgbClr val="0070C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" name="Shape 32"/>
          <p:cNvSpPr/>
          <p:nvPr/>
        </p:nvSpPr>
        <p:spPr>
          <a:xfrm>
            <a:off x="2051719" y="6597352"/>
            <a:ext cx="597666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dirty="0"/>
          </a:p>
        </p:txBody>
      </p:sp>
      <p:sp>
        <p:nvSpPr>
          <p:cNvPr id="33" name="Shape 33"/>
          <p:cNvSpPr/>
          <p:nvPr/>
        </p:nvSpPr>
        <p:spPr>
          <a:xfrm>
            <a:off x="6012160" y="6597352"/>
            <a:ext cx="3131841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0" y="-27385"/>
            <a:ext cx="9144000" cy="764706"/>
          </a:xfrm>
          <a:prstGeom prst="rect">
            <a:avLst/>
          </a:prstGeom>
          <a:solidFill>
            <a:srgbClr val="0070C1"/>
          </a:solidFill>
          <a:ln w="12700">
            <a:miter lim="400000"/>
          </a:ln>
        </p:spPr>
        <p:txBody>
          <a:bodyPr lIns="45719" rIns="45719" anchor="ctr"/>
          <a:lstStyle/>
          <a:p>
            <a:pPr indent="450000" algn="ctr">
              <a:defRPr sz="4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5" name="image1.tif" descr="самара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4623"/>
            <a:ext cx="576065" cy="62610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Образец</a:t>
            </a:r>
            <a:r>
              <a:rPr dirty="0"/>
              <a:t> </a:t>
            </a:r>
            <a:r>
              <a:rPr dirty="0" err="1"/>
              <a:t>текста</a:t>
            </a:r>
            <a:endParaRPr dirty="0"/>
          </a:p>
          <a:p>
            <a:pPr lvl="1"/>
            <a:r>
              <a:rPr dirty="0" err="1"/>
              <a:t>Второй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2"/>
            <a:r>
              <a:rPr dirty="0" err="1"/>
              <a:t>Третий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3"/>
            <a:r>
              <a:rPr dirty="0" err="1"/>
              <a:t>Четвертый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4"/>
            <a:r>
              <a:rPr dirty="0" err="1"/>
              <a:t>Пятый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</p:txBody>
      </p:sp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187624" y="-27384"/>
            <a:ext cx="7270577" cy="737321"/>
          </a:xfrm>
          <a:prstGeom prst="rect">
            <a:avLst/>
          </a:prstGeom>
          <a:noFill/>
        </p:spPr>
        <p:txBody>
          <a:bodyPr/>
          <a:lstStyle>
            <a:lvl1pPr indent="0">
              <a:defRPr sz="2000" b="1"/>
            </a:lvl1pPr>
          </a:lstStyle>
          <a:p>
            <a:r>
              <a:t>ОБРАЗЕЦ ЗАГОЛОВКА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1"/>
          </a:solidFill>
        </p:spPr>
        <p:txBody>
          <a:bodyPr vert="horz" lIns="91440" tIns="45720" rIns="91440" bIns="45720" rtlCol="0" anchor="ctr">
            <a:normAutofit/>
          </a:bodyPr>
          <a:lstStyle>
            <a:lvl1pPr indent="45000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6" name="Picture 7" descr="самара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576064" cy="6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513863"/>
            <a:ext cx="514400" cy="365125"/>
          </a:xfrm>
          <a:prstGeom prst="rect">
            <a:avLst/>
          </a:prstGeom>
        </p:spPr>
        <p:txBody>
          <a:bodyPr anchor="b"/>
          <a:lstStyle/>
          <a:p>
            <a:fld id="{33D78B8A-58FF-4BB4-B6B6-A98D4AC5A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68313" y="981075"/>
            <a:ext cx="8424862" cy="54006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9264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" y="6597352"/>
            <a:ext cx="6012162" cy="1"/>
          </a:xfrm>
          <a:prstGeom prst="line">
            <a:avLst/>
          </a:prstGeom>
          <a:ln w="63500">
            <a:solidFill>
              <a:srgbClr val="0070C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Shape 4"/>
          <p:cNvSpPr/>
          <p:nvPr/>
        </p:nvSpPr>
        <p:spPr>
          <a:xfrm>
            <a:off x="6012160" y="6597352"/>
            <a:ext cx="3131841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Shape 5"/>
          <p:cNvSpPr/>
          <p:nvPr/>
        </p:nvSpPr>
        <p:spPr>
          <a:xfrm>
            <a:off x="0" y="-27384"/>
            <a:ext cx="9144000" cy="764705"/>
          </a:xfrm>
          <a:prstGeom prst="rect">
            <a:avLst/>
          </a:prstGeom>
          <a:solidFill>
            <a:srgbClr val="0070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indent="450000" algn="ctr">
              <a:defRPr sz="4400">
                <a:solidFill>
                  <a:srgbClr val="FFFFFF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pic>
        <p:nvPicPr>
          <p:cNvPr id="6" name="image1.png" descr="самара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4623"/>
            <a:ext cx="576065" cy="62610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245404" cy="22698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>
              <a:defRPr sz="1000"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468312" y="981075"/>
            <a:ext cx="8424863" cy="5400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solidFill>
            <a:srgbClr val="0070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/>
          </p:cNvSpPr>
          <p:nvPr>
            <p:ph type="title"/>
          </p:nvPr>
        </p:nvSpPr>
        <p:spPr>
          <a:xfrm>
            <a:off x="685800" y="1700808"/>
            <a:ext cx="8458200" cy="147002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ИНФОРМАЦИЯ О РЕАЛИЗАЦИИ </a:t>
            </a:r>
            <a:r>
              <a:rPr lang="ru-RU" dirty="0" smtClean="0"/>
              <a:t>НП «ОБРАЗОВАНИЕ» НА </a:t>
            </a:r>
            <a:r>
              <a:rPr lang="ru-RU" dirty="0"/>
              <a:t>ТЕРРИТОРИИ МУНИЦИПАЛЬНОГО РАЙОНА </a:t>
            </a:r>
            <a:r>
              <a:rPr lang="ru-RU" dirty="0" smtClean="0"/>
              <a:t>ВОЛЖСКИЙ за 2019 год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340001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611781"/>
            <a:ext cx="233395" cy="246221"/>
          </a:xfrm>
        </p:spPr>
        <p:txBody>
          <a:bodyPr/>
          <a:lstStyle/>
          <a:p>
            <a:fld id="{33D78B8A-58FF-4BB4-B6B6-A98D4AC5AC54}" type="slidenum">
              <a:rPr lang="ru-RU" smtClean="0"/>
              <a:t>2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661668" y="1070864"/>
            <a:ext cx="37767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</a:rPr>
              <a:t>1.</a:t>
            </a:r>
            <a:r>
              <a:rPr lang="ru-RU" sz="1400" spc="-20" dirty="0">
                <a:latin typeface="Calibri"/>
                <a:ea typeface="Times New Roman"/>
                <a:cs typeface="Times New Roman"/>
              </a:rPr>
              <a:t> «</a:t>
            </a:r>
            <a:r>
              <a:rPr lang="ru-RU" sz="1400" b="1" spc="-20" dirty="0">
                <a:latin typeface="Calibri"/>
                <a:ea typeface="Times New Roman"/>
                <a:cs typeface="Times New Roman"/>
              </a:rPr>
              <a:t>Современная</a:t>
            </a:r>
            <a:r>
              <a:rPr lang="ru-RU" sz="1400" spc="-2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400" b="1" spc="-20" dirty="0">
                <a:latin typeface="Calibri"/>
                <a:ea typeface="Times New Roman"/>
                <a:cs typeface="Times New Roman"/>
              </a:rPr>
              <a:t>школа»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685042" y="1366598"/>
            <a:ext cx="37415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</a:rPr>
              <a:t>2.</a:t>
            </a:r>
            <a:r>
              <a:rPr lang="ru-RU" sz="1400" spc="-2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400" b="1" spc="-20" dirty="0">
                <a:latin typeface="Calibri"/>
                <a:ea typeface="Times New Roman"/>
                <a:cs typeface="Times New Roman"/>
              </a:rPr>
              <a:t>«Успех каждого ребёнка»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685041" y="1662716"/>
            <a:ext cx="37076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</a:rPr>
              <a:t>3.</a:t>
            </a:r>
            <a:r>
              <a:rPr lang="ru-RU" sz="1400" spc="-2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400" b="1" spc="-20" dirty="0">
                <a:latin typeface="Calibri"/>
                <a:ea typeface="Times New Roman"/>
                <a:cs typeface="Times New Roman"/>
              </a:rPr>
              <a:t>«Поддержка семей, имеющих детей»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64508" y="744959"/>
            <a:ext cx="51275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Федеральные проекты, входящие в состав: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64508" y="2276274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Основные целевые показатели:</a:t>
            </a: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181412"/>
              </p:ext>
            </p:extLst>
          </p:nvPr>
        </p:nvGraphicFramePr>
        <p:xfrm>
          <a:off x="98088" y="5168265"/>
          <a:ext cx="8928993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9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92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56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33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35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986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8135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9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РФ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млн. руб.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2019 - 2024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область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86% 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408,9614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1301,4654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1060,8834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206,7024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154,8024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2611,9264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5744,7414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 (ОБ)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184,8703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281,5243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171,2153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31,8713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23,4223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403,7293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1096,6328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BE282341-7461-4278-8440-05D20DE090ED}"/>
              </a:ext>
            </a:extLst>
          </p:cNvPr>
          <p:cNvSpPr/>
          <p:nvPr/>
        </p:nvSpPr>
        <p:spPr>
          <a:xfrm>
            <a:off x="149699" y="4706486"/>
            <a:ext cx="2654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Ресурсы (млн. рублей):</a:t>
            </a:r>
            <a:r>
              <a:rPr lang="ru-RU" sz="1600" b="1" dirty="0"/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594978"/>
              </p:ext>
            </p:extLst>
          </p:nvPr>
        </p:nvGraphicFramePr>
        <p:xfrm>
          <a:off x="291829" y="2780928"/>
          <a:ext cx="7670086" cy="1820884"/>
        </p:xfrm>
        <a:graphic>
          <a:graphicData uri="http://schemas.openxmlformats.org/drawingml/2006/table">
            <a:tbl>
              <a:tblPr firstRow="1" firstCol="1" bandRow="1"/>
              <a:tblGrid>
                <a:gridCol w="54599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37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63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609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Основные целевые показатели</a:t>
                      </a:r>
                      <a:endParaRPr lang="ru-RU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2024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4108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Доля детей в возрасте от 5 до 18 лет, охваченных дополнительным образованием, %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78,5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068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Численность обучающихся, вовлеченных в деятельность общественных объединений, тыс. человек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120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180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1838834" y="167352"/>
            <a:ext cx="587276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«ОБРАЗОВАНИЕ»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685040" y="1957236"/>
            <a:ext cx="37076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</a:rPr>
              <a:t>4.</a:t>
            </a:r>
            <a:r>
              <a:rPr lang="ru-RU" sz="1400" spc="-2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400" b="1" spc="-20" dirty="0">
                <a:latin typeface="Calibri"/>
                <a:ea typeface="Times New Roman"/>
                <a:cs typeface="Times New Roman"/>
              </a:rPr>
              <a:t>«Цифровая образовательная среда» 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4644008" y="1085598"/>
            <a:ext cx="37076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5</a:t>
            </a:r>
            <a:r>
              <a:rPr lang="ru-RU" sz="1400" b="1" kern="0" dirty="0">
                <a:solidFill>
                  <a:prstClr val="black"/>
                </a:solidFill>
              </a:rPr>
              <a:t>.</a:t>
            </a:r>
            <a:r>
              <a:rPr lang="ru-RU" sz="1400" spc="-2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400" b="1" spc="-20" dirty="0">
                <a:latin typeface="Calibri"/>
                <a:ea typeface="Times New Roman"/>
                <a:cs typeface="Times New Roman"/>
              </a:rPr>
              <a:t>«Учитель будущего» 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4644008" y="1359784"/>
            <a:ext cx="37076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</a:rPr>
              <a:t>6.</a:t>
            </a:r>
            <a:r>
              <a:rPr lang="ru-RU" sz="1400" spc="-2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400" b="1" spc="-20" dirty="0">
                <a:latin typeface="Calibri"/>
                <a:ea typeface="Times New Roman"/>
                <a:cs typeface="Times New Roman"/>
              </a:rPr>
              <a:t>«Молодые профессионалы» 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4660461" y="1622700"/>
            <a:ext cx="37076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</a:rPr>
              <a:t>7.</a:t>
            </a:r>
            <a:r>
              <a:rPr lang="ru-RU" sz="1400" spc="-2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400" b="1" spc="-20" dirty="0">
                <a:latin typeface="Calibri"/>
                <a:ea typeface="Times New Roman"/>
                <a:cs typeface="Times New Roman"/>
              </a:rPr>
              <a:t>«Новые возможности для каждого» 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4677587" y="1930477"/>
            <a:ext cx="37076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</a:rPr>
              <a:t>8.</a:t>
            </a:r>
            <a:r>
              <a:rPr lang="ru-RU" sz="1400" spc="-2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400" b="1" spc="-20" dirty="0">
                <a:latin typeface="Calibri"/>
                <a:ea typeface="Times New Roman"/>
                <a:cs typeface="Times New Roman"/>
              </a:rPr>
              <a:t>«Социальная активность» 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5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251520" y="20083"/>
            <a:ext cx="8388423" cy="764705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434" name="Shape 434"/>
          <p:cNvSpPr/>
          <p:nvPr/>
        </p:nvSpPr>
        <p:spPr>
          <a:xfrm>
            <a:off x="1168146" y="90872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435" name="Shape 435"/>
          <p:cNvSpPr/>
          <p:nvPr/>
        </p:nvSpPr>
        <p:spPr>
          <a:xfrm>
            <a:off x="2032983" y="57256"/>
            <a:ext cx="529407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/>
              <a:t>НАЦИОНАЛЬНЫЙ ПРОЕКТ «ОБРАЗОВАНИЕ»</a:t>
            </a:r>
          </a:p>
          <a:p>
            <a:r>
              <a:rPr lang="ru-RU" sz="1800" dirty="0"/>
              <a:t>муниципальный район Волжский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056181"/>
              </p:ext>
            </p:extLst>
          </p:nvPr>
        </p:nvGraphicFramePr>
        <p:xfrm>
          <a:off x="688649" y="1077564"/>
          <a:ext cx="8100894" cy="3916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02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02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Ключевые</a:t>
                      </a:r>
                      <a:r>
                        <a:rPr lang="ru-RU" b="1" baseline="0" dirty="0"/>
                        <a:t> мероприятия</a:t>
                      </a:r>
                      <a:endParaRPr lang="ru-RU" b="1" dirty="0"/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Объем</a:t>
                      </a:r>
                      <a:r>
                        <a:rPr lang="ru-RU" b="1" baseline="0" dirty="0"/>
                        <a:t> финансирования (федеральные средства/областные средства)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Краткое обоснование</a:t>
                      </a:r>
                      <a:r>
                        <a:rPr lang="ru-RU" b="1" baseline="0" dirty="0"/>
                        <a:t> наличия данного мероприятия в региональной составляющей НП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+mn-lt"/>
                        </a:rPr>
                        <a:t>Строительство новой школы в Южном городе.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+mn-lt"/>
                        </a:rPr>
                        <a:t>311,404 млн. руб./167,679 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+mn-lt"/>
                        </a:rPr>
                        <a:t>За счёт строительства  новой школы будет обеспечено повышение доступности современных условий образования в быстро растущем поселении Южный город.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Обновление материально-технической базы в  4 школах (ГБОУ</a:t>
                      </a:r>
                      <a:r>
                        <a:rPr lang="ru-RU" sz="1100" baseline="0" dirty="0"/>
                        <a:t> СОШ «Образовательный центр «Южный город» пос. Придорожный, ГБОУ СОШ им. А.И. Кузнецова с. </a:t>
                      </a:r>
                      <a:r>
                        <a:rPr lang="ru-RU" sz="1100" baseline="0" dirty="0" err="1"/>
                        <a:t>Курумоч</a:t>
                      </a:r>
                      <a:r>
                        <a:rPr lang="ru-RU" sz="1100" baseline="0" dirty="0"/>
                        <a:t>, ГБОУ СОШ «Образовательный центр» им. Братьев </a:t>
                      </a:r>
                      <a:r>
                        <a:rPr lang="ru-RU" sz="1100" baseline="0" dirty="0" err="1"/>
                        <a:t>Голубоковых</a:t>
                      </a:r>
                      <a:r>
                        <a:rPr lang="ru-RU" sz="1100" baseline="0" dirty="0"/>
                        <a:t> с. </a:t>
                      </a:r>
                      <a:r>
                        <a:rPr lang="ru-RU" sz="1100" baseline="0" dirty="0" err="1"/>
                        <a:t>Лопатино</a:t>
                      </a:r>
                      <a:r>
                        <a:rPr lang="ru-RU" sz="1100" baseline="0" dirty="0"/>
                        <a:t>, ГБОУ СОШ им. В.Д. Лёвина п. </a:t>
                      </a:r>
                      <a:r>
                        <a:rPr lang="ru-RU" sz="1100" baseline="0" dirty="0" err="1"/>
                        <a:t>Черновский</a:t>
                      </a:r>
                      <a:r>
                        <a:rPr lang="ru-RU" sz="1100" baseline="0" dirty="0"/>
                        <a:t>) для реализации основных и дополнительных общеобразовательных программ цифрового и гуманитарного профилей.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5,5514 млн. руб./0,9036 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Создание  материально-технической базы обеспечит  условия для реализации основных и дополнительных общеобразовательных программ цифрового, естественнонаучного и гуманитарного профилей, для реализации дистанционных программ обучения, в том числе на базе сетевого партнерства.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13262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7" name="Shape 435"/>
          <p:cNvSpPr/>
          <p:nvPr/>
        </p:nvSpPr>
        <p:spPr>
          <a:xfrm>
            <a:off x="2032983" y="57256"/>
            <a:ext cx="529407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/>
              <a:t>НАЦИОНАЛЬНЫЙ ПРОЕКТ «ОБРАЗОВАНИЕ»</a:t>
            </a:r>
          </a:p>
          <a:p>
            <a:r>
              <a:rPr lang="ru-RU" sz="1800" dirty="0"/>
              <a:t>муниципальный район Волжский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68925"/>
              </p:ext>
            </p:extLst>
          </p:nvPr>
        </p:nvGraphicFramePr>
        <p:xfrm>
          <a:off x="179512" y="836712"/>
          <a:ext cx="8559547" cy="5499710"/>
        </p:xfrm>
        <a:graphic>
          <a:graphicData uri="http://schemas.openxmlformats.org/drawingml/2006/table">
            <a:tbl>
              <a:tblPr firstRow="1" firstCol="1" bandRow="1"/>
              <a:tblGrid>
                <a:gridCol w="29766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34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71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64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64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64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64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64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4366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значение 2018</a:t>
                      </a:r>
                      <a:r>
                        <a:rPr lang="ru-RU" sz="1100" b="1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4968"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Число школ, расположенных в сельской местности и малых городах, в которых создана  материально-техническая база для реализации основных и дополнительных общеобразовательных программ цифрового и гуманитарного профилей, единиц</a:t>
                      </a:r>
                    </a:p>
                    <a:p>
                      <a:pPr marL="3048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*Примечание: будет зависеть от результатов конкурсных отборов субъектов РФ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3*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3*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Число участников открытых онлайн-уроков, реализуемых с учетом опыта цикла открытых уроков «</a:t>
                      </a:r>
                      <a:r>
                        <a:rPr lang="ru-RU" sz="1100" b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Проектория</a:t>
                      </a:r>
                      <a:r>
                        <a:rPr lang="ru-RU" sz="11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», «Уроки настоящего» или иных аналогичных по возможностям, функциям и результатам проектах, направленных на раннюю профориентацию, тыс. человек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2,159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3,446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5,299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6,634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8,511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10,334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Доля граждан, положительно оценивших качество услуг психолого-педагогической, методической и консультативной помощи, от общего числа обратившихся за получением услуги, %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84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90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4390"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Доля граждан, вовлеченных в добровольческую деятельность, % </a:t>
                      </a:r>
                    </a:p>
                    <a:p>
                      <a:pPr marL="30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(от числа проживающих в муниципальном образовании)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Times New Roman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4390"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Доля молодежи, задействованной в мероприятиях по вовлечению в творческую деятельность, % </a:t>
                      </a:r>
                    </a:p>
                    <a:p>
                      <a:pPr marL="30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(от общего числа молодежи в муниципальном образовании)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Times New Roman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Times New Roman"/>
                        </a:rPr>
                        <a:t>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Times New Roman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24477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_ШАБЛОН_МЭР_СО - копия">
  <a:themeElements>
    <a:clrScheme name="_ШАБЛОН_МЭР_СО - копи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_ШАБЛОН_МЭР_СО - копия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_ШАБЛОН_МЭР_СО - копи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_ШАБЛОН_МЭР_СО - копия">
  <a:themeElements>
    <a:clrScheme name="_ШАБЛОН_МЭР_СО - копи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_ШАБЛОН_МЭР_СО - копия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_ШАБЛОН_МЭР_СО - копи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2573</TotalTime>
  <Words>733</Words>
  <Application>Microsoft Office PowerPoint</Application>
  <PresentationFormat>Экран (4:3)</PresentationFormat>
  <Paragraphs>126</Paragraphs>
  <Slides>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_ШАБЛОН_МЭР_СО - копия</vt:lpstr>
      <vt:lpstr>ИНФОРМАЦИЯ О РЕАЛИЗАЦИИ НП «ОБРАЗОВАНИЕ» НА ТЕРРИТОРИИ МУНИЦИПАЛЬНОГО РАЙОНА ВОЛЖСКИЙ за 2019 год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«Наименование»</dc:title>
  <dc:creator>Шайхова Л.Р.</dc:creator>
  <cp:lastModifiedBy>Сухова </cp:lastModifiedBy>
  <cp:revision>99</cp:revision>
  <cp:lastPrinted>2019-03-13T16:09:54Z</cp:lastPrinted>
  <dcterms:modified xsi:type="dcterms:W3CDTF">2020-12-10T07:35:10Z</dcterms:modified>
</cp:coreProperties>
</file>